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56" r:id="rId5"/>
    <p:sldId id="264" r:id="rId6"/>
    <p:sldId id="268" r:id="rId7"/>
    <p:sldId id="286" r:id="rId8"/>
    <p:sldId id="262" r:id="rId9"/>
    <p:sldId id="295" r:id="rId10"/>
    <p:sldId id="293" r:id="rId11"/>
    <p:sldId id="2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103" d="100"/>
          <a:sy n="103" d="100"/>
        </p:scale>
        <p:origin x="912" y="10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10/11/2025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F2952-CE0B-FB1D-84FB-01D53E094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006768-C2CE-E5D8-16EC-2CA21D8BE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66531C-ECDB-634D-5C54-E52B108108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6B60C6-2E77-9F85-5851-93DCFF955778}"/>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760949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A463C-96EE-FA36-9803-16B5A09392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71297-4058-E50A-F4C9-9F6E8898E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749E66-054D-595E-F0FD-200EE1B83D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69CAA6-D75E-950B-D92A-573D6E2B5470}"/>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995049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Executive Summary</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Context</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en-US" dirty="0"/>
              <a:t>The objective of the project is to forecast article popularity before publication so editors can prioritize what to promote, to do this we performed several analysis including the requirements, exploratory analysis, data preprocessing, ML model creation and adjustment. </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Business Outlook​</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10051985" cy="3505200"/>
          </a:xfrm>
        </p:spPr>
        <p:txBody>
          <a:bodyPr vert="horz" lIns="91440" tIns="45720" rIns="91440" bIns="45720" rtlCol="0" anchor="t">
            <a:normAutofit/>
          </a:bodyPr>
          <a:lstStyle/>
          <a:p>
            <a:pPr marL="285750" indent="-285750">
              <a:buFont typeface="Arial" panose="020B0604020202020204" pitchFamily="34" charset="0"/>
              <a:buChar char="•"/>
            </a:pPr>
            <a:r>
              <a:rPr lang="en-US" dirty="0"/>
              <a:t>Editorial and promo budgets are being spread across pieces with highly variable outcomes. </a:t>
            </a:r>
          </a:p>
          <a:p>
            <a:pPr marL="285750" indent="-285750">
              <a:buFont typeface="Arial" panose="020B0604020202020204" pitchFamily="34" charset="0"/>
              <a:buChar char="•"/>
            </a:pPr>
            <a:r>
              <a:rPr lang="en-US" dirty="0"/>
              <a:t>A forward look at expected popularity lets us focus resources where they matter, reduce wasted spend on low-impact content, and lift traffic without increasing costs. </a:t>
            </a:r>
          </a:p>
          <a:p>
            <a:pPr marL="285750" indent="-285750">
              <a:buFont typeface="Arial" panose="020B0604020202020204" pitchFamily="34" charset="0"/>
              <a:buChar char="•"/>
            </a:pPr>
            <a:r>
              <a:rPr lang="en-US" dirty="0"/>
              <a:t>Success is measured in engagement (shares/CTR/time-on-page) and ROI of promoted content.</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Problem &amp; Data</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39" y="3259056"/>
            <a:ext cx="8357429" cy="3006531"/>
          </a:xfrm>
        </p:spPr>
        <p:txBody>
          <a:bodyPr>
            <a:normAutofit/>
          </a:bodyPr>
          <a:lstStyle/>
          <a:p>
            <a:r>
              <a:rPr lang="en-US" dirty="0"/>
              <a:t>We framed this as a supervised learning problem using the course dataset adapted for realism.</a:t>
            </a:r>
          </a:p>
          <a:p>
            <a:r>
              <a:rPr lang="en-US" dirty="0"/>
              <a:t> Features capture timing, content attributes (length, sentiment, keywords, media), and topical signals. </a:t>
            </a:r>
          </a:p>
          <a:p>
            <a:r>
              <a:rPr lang="en-US" dirty="0"/>
              <a:t>We cleaned inconsistencies, handled skew and outliers, and assembled a robust preprocessing pipeline so the model can be retrained and shipped safely.</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Results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Using 5×3 Repeated K-Fold CV, the linear regression baseline was the most accurate and stable, with a CV RMSE of ~3,974.6 (</a:t>
            </a:r>
            <a:r>
              <a:rPr lang="en-US" dirty="0" err="1"/>
              <a:t>fit_intercept</a:t>
            </a:r>
            <a:r>
              <a:rPr lang="en-US" dirty="0"/>
              <a:t>=True; positive=False). This meets our bar for a pilot and is fast enough for real-time use in the CMS.</a:t>
            </a:r>
          </a:p>
          <a:p>
            <a:r>
              <a:rPr lang="en-US" dirty="0"/>
              <a:t>Our k-nearest neighbors model was close, with a CV RMSE of ~4,014.2 using </a:t>
            </a:r>
            <a:r>
              <a:rPr lang="en-US" dirty="0" err="1"/>
              <a:t>n_neighbors</a:t>
            </a:r>
            <a:r>
              <a:rPr lang="en-US" dirty="0"/>
              <a:t>=21, p=1 (Manhattan distance), and uniform weights. It’s promising as a challenger, though it’s heavier to tune and slower at inference, with the course we will keep modifying this.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101A7-9B96-1584-3A5D-4E4ECEAC4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8F1FA-2C41-0C01-6BF4-E5A491A3AA20}"/>
              </a:ext>
            </a:extLst>
          </p:cNvPr>
          <p:cNvSpPr>
            <a:spLocks noGrp="1"/>
          </p:cNvSpPr>
          <p:nvPr>
            <p:ph type="title"/>
          </p:nvPr>
        </p:nvSpPr>
        <p:spPr>
          <a:xfrm>
            <a:off x="3807877" y="898524"/>
            <a:ext cx="7606895" cy="2029967"/>
          </a:xfrm>
        </p:spPr>
        <p:txBody>
          <a:bodyPr/>
          <a:lstStyle/>
          <a:p>
            <a:r>
              <a:rPr lang="en-US" dirty="0"/>
              <a:t>Results</a:t>
            </a:r>
          </a:p>
        </p:txBody>
      </p:sp>
      <p:pic>
        <p:nvPicPr>
          <p:cNvPr id="14" name="Picture Placeholder 13" descr="Woman walking in office">
            <a:extLst>
              <a:ext uri="{FF2B5EF4-FFF2-40B4-BE49-F238E27FC236}">
                <a16:creationId xmlns:a16="http://schemas.microsoft.com/office/drawing/2014/main" id="{BAFF01D0-614B-C832-D246-5C8614783B4D}"/>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375891F7-F917-71D8-C801-FB857DD431E7}"/>
              </a:ext>
            </a:extLst>
          </p:cNvPr>
          <p:cNvSpPr>
            <a:spLocks noGrp="1"/>
          </p:cNvSpPr>
          <p:nvPr>
            <p:ph sz="half" idx="16"/>
          </p:nvPr>
        </p:nvSpPr>
        <p:spPr>
          <a:xfrm>
            <a:off x="3803953" y="3259138"/>
            <a:ext cx="7615274" cy="2978150"/>
          </a:xfrm>
        </p:spPr>
        <p:txBody>
          <a:bodyPr>
            <a:normAutofit/>
          </a:bodyPr>
          <a:lstStyle/>
          <a:p>
            <a:r>
              <a:rPr lang="en-US" dirty="0"/>
              <a:t>By contrast, decision trees underperformed even after tuning (criterion=</a:t>
            </a:r>
            <a:r>
              <a:rPr lang="en-US" dirty="0" err="1"/>
              <a:t>absolute_error</a:t>
            </a:r>
            <a:r>
              <a:rPr lang="en-US" dirty="0"/>
              <a:t>, </a:t>
            </a:r>
            <a:r>
              <a:rPr lang="en-US" dirty="0" err="1"/>
              <a:t>max_depth</a:t>
            </a:r>
            <a:r>
              <a:rPr lang="en-US" dirty="0"/>
              <a:t>=7, </a:t>
            </a:r>
            <a:r>
              <a:rPr lang="en-US" dirty="0" err="1"/>
              <a:t>max_features</a:t>
            </a:r>
            <a:r>
              <a:rPr lang="en-US" dirty="0"/>
              <a:t>=sqrt), reaching a CV RMSE of ~23,400, which indicates high variance and a poor fit to this signal.</a:t>
            </a:r>
          </a:p>
          <a:p>
            <a:r>
              <a:rPr lang="en-US" dirty="0"/>
              <a:t>Implication: ship the linear model for pilot or test, keep k-NN as a monitored challenger, and deprioritize trees. If the pilot confirms value, our next experiments will test regularized linear models and random forest ensembles to improve, while tracking business impact and model drift in production.</a:t>
            </a:r>
          </a:p>
        </p:txBody>
      </p:sp>
      <p:sp>
        <p:nvSpPr>
          <p:cNvPr id="64" name="Oval 63">
            <a:extLst>
              <a:ext uri="{FF2B5EF4-FFF2-40B4-BE49-F238E27FC236}">
                <a16:creationId xmlns:a16="http://schemas.microsoft.com/office/drawing/2014/main" id="{97D8BC1A-0C10-4435-78B0-2B1D11064C7C}"/>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8EB8A5B-6E53-78BF-65BC-351E0DF951BD}"/>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0257A085-379F-EB2A-43D5-4982301AF11B}"/>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487812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A10DD-3693-7D21-2467-6983C80FA8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80C44C-D457-914C-0AAC-760FB5D45CFB}"/>
              </a:ext>
            </a:extLst>
          </p:cNvPr>
          <p:cNvSpPr>
            <a:spLocks noGrp="1"/>
          </p:cNvSpPr>
          <p:nvPr>
            <p:ph type="title"/>
          </p:nvPr>
        </p:nvSpPr>
        <p:spPr>
          <a:xfrm>
            <a:off x="771736" y="896112"/>
            <a:ext cx="9389288" cy="1362456"/>
          </a:xfrm>
        </p:spPr>
        <p:txBody>
          <a:bodyPr/>
          <a:lstStyle/>
          <a:p>
            <a:r>
              <a:rPr lang="en-US" dirty="0"/>
              <a:t>Pilot Plan &amp; </a:t>
            </a:r>
            <a:r>
              <a:rPr lang="en-US" dirty="0" err="1"/>
              <a:t>MLops</a:t>
            </a:r>
            <a:endParaRPr lang="en-US" dirty="0"/>
          </a:p>
        </p:txBody>
      </p:sp>
      <p:sp>
        <p:nvSpPr>
          <p:cNvPr id="6" name="Content Placeholder 5">
            <a:extLst>
              <a:ext uri="{FF2B5EF4-FFF2-40B4-BE49-F238E27FC236}">
                <a16:creationId xmlns:a16="http://schemas.microsoft.com/office/drawing/2014/main" id="{2DFD99BF-7619-6525-73FE-40D8A71A7C9F}"/>
              </a:ext>
            </a:extLst>
          </p:cNvPr>
          <p:cNvSpPr>
            <a:spLocks noGrp="1"/>
          </p:cNvSpPr>
          <p:nvPr>
            <p:ph sz="half" idx="14"/>
          </p:nvPr>
        </p:nvSpPr>
        <p:spPr>
          <a:xfrm>
            <a:off x="771524" y="2590800"/>
            <a:ext cx="10051985" cy="3505200"/>
          </a:xfrm>
        </p:spPr>
        <p:txBody>
          <a:bodyPr vert="horz" lIns="91440" tIns="45720" rIns="91440" bIns="45720" rtlCol="0" anchor="t">
            <a:normAutofit/>
          </a:bodyPr>
          <a:lstStyle/>
          <a:p>
            <a:pPr marL="285750" indent="-285750">
              <a:buFont typeface="Arial" panose="020B0604020202020204" pitchFamily="34" charset="0"/>
              <a:buChar char="•"/>
            </a:pPr>
            <a:r>
              <a:rPr lang="en-US" dirty="0"/>
              <a:t>We’ll expose the model via a small </a:t>
            </a:r>
            <a:r>
              <a:rPr lang="en-US" dirty="0" err="1"/>
              <a:t>FastAPI</a:t>
            </a:r>
            <a:r>
              <a:rPr lang="en-US" dirty="0"/>
              <a:t> service. </a:t>
            </a:r>
          </a:p>
          <a:p>
            <a:pPr marL="285750" indent="-285750">
              <a:buFont typeface="Arial" panose="020B0604020202020204" pitchFamily="34" charset="0"/>
              <a:buChar char="•"/>
            </a:pPr>
            <a:r>
              <a:rPr lang="en-US" dirty="0"/>
              <a:t>When an editor drafts an article, the CMS requests a prediction and returns an expected-impact score with simple explanations. </a:t>
            </a:r>
          </a:p>
          <a:p>
            <a:pPr marL="285750" indent="-285750">
              <a:buFont typeface="Arial" panose="020B0604020202020204" pitchFamily="34" charset="0"/>
              <a:buChar char="•"/>
            </a:pPr>
            <a:r>
              <a:rPr lang="en-US" dirty="0"/>
              <a:t>We version data with DVC, track experiments with </a:t>
            </a:r>
            <a:r>
              <a:rPr lang="en-US" dirty="0" err="1"/>
              <a:t>MLflow</a:t>
            </a:r>
            <a:r>
              <a:rPr lang="en-US" dirty="0"/>
              <a:t>, and monitor drift and performance weekly.</a:t>
            </a:r>
          </a:p>
          <a:p>
            <a:pPr marL="285750" indent="-285750">
              <a:buFont typeface="Arial" panose="020B0604020202020204" pitchFamily="34" charset="0"/>
              <a:buChar char="•"/>
            </a:pPr>
            <a:r>
              <a:rPr lang="en-US" dirty="0"/>
              <a:t> Retraining is scheduled monthly or on drift alerts; all changes go through CI/CD.</a:t>
            </a:r>
          </a:p>
        </p:txBody>
      </p:sp>
      <p:sp>
        <p:nvSpPr>
          <p:cNvPr id="7" name="Slide Number Placeholder 6">
            <a:extLst>
              <a:ext uri="{FF2B5EF4-FFF2-40B4-BE49-F238E27FC236}">
                <a16:creationId xmlns:a16="http://schemas.microsoft.com/office/drawing/2014/main" id="{B914DA47-6352-51FC-30A5-9BC43F4E807E}"/>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857651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2431-B609-E71F-E18F-B417E7111961}"/>
              </a:ext>
            </a:extLst>
          </p:cNvPr>
          <p:cNvSpPr>
            <a:spLocks noGrp="1"/>
          </p:cNvSpPr>
          <p:nvPr>
            <p:ph type="title"/>
          </p:nvPr>
        </p:nvSpPr>
        <p:spPr/>
        <p:txBody>
          <a:bodyPr/>
          <a:lstStyle/>
          <a:p>
            <a:r>
              <a:rPr lang="en-US" dirty="0"/>
              <a:t>Possible risks</a:t>
            </a:r>
          </a:p>
        </p:txBody>
      </p:sp>
      <p:sp>
        <p:nvSpPr>
          <p:cNvPr id="3" name="Content Placeholder 2">
            <a:extLst>
              <a:ext uri="{FF2B5EF4-FFF2-40B4-BE49-F238E27FC236}">
                <a16:creationId xmlns:a16="http://schemas.microsoft.com/office/drawing/2014/main" id="{FCD28C35-40B5-5A4A-8D54-0B643D27FFA3}"/>
              </a:ext>
            </a:extLst>
          </p:cNvPr>
          <p:cNvSpPr>
            <a:spLocks noGrp="1"/>
          </p:cNvSpPr>
          <p:nvPr>
            <p:ph sz="half" idx="14"/>
          </p:nvPr>
        </p:nvSpPr>
        <p:spPr/>
        <p:txBody>
          <a:bodyPr>
            <a:normAutofit fontScale="70000" lnSpcReduction="20000"/>
          </a:bodyPr>
          <a:lstStyle/>
          <a:p>
            <a:pPr marL="342900" indent="-342900">
              <a:buFont typeface="Arial" panose="020B0604020202020204" pitchFamily="34" charset="0"/>
              <a:buChar char="•"/>
            </a:pPr>
            <a:r>
              <a:rPr lang="en-US" dirty="0"/>
              <a:t>The main risk is misallocation: over-promoting pieces that won’t perform (false positives) or missing unexpected hits (false negatives). </a:t>
            </a:r>
          </a:p>
          <a:p>
            <a:pPr marL="342900" indent="-342900">
              <a:buFont typeface="Arial" panose="020B0604020202020204" pitchFamily="34" charset="0"/>
              <a:buChar char="•"/>
            </a:pPr>
            <a:r>
              <a:rPr lang="en-US" dirty="0"/>
              <a:t>We’ll set confidence thresholds and reserve an “exploration” budget to keep discovering surprise winners. </a:t>
            </a:r>
          </a:p>
          <a:p>
            <a:pPr marL="342900" indent="-342900">
              <a:buFont typeface="Arial" panose="020B0604020202020204" pitchFamily="34" charset="0"/>
              <a:buChar char="•"/>
            </a:pPr>
            <a:r>
              <a:rPr lang="en-US" dirty="0"/>
              <a:t>To avoid bias across categories, we’ll audit performance by section and adjust features and thresholds as needed.</a:t>
            </a:r>
          </a:p>
        </p:txBody>
      </p:sp>
      <p:sp>
        <p:nvSpPr>
          <p:cNvPr id="4" name="Slide Number Placeholder 3">
            <a:extLst>
              <a:ext uri="{FF2B5EF4-FFF2-40B4-BE49-F238E27FC236}">
                <a16:creationId xmlns:a16="http://schemas.microsoft.com/office/drawing/2014/main" id="{DC2665C3-8C73-300A-C485-B382E842FDA6}"/>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42885347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8ac5e7d-7b7d-46e0-8d8a-f4f02b48db6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FB48E7781CB14ABDFC5701083D6948" ma:contentTypeVersion="10" ma:contentTypeDescription="Create a new document." ma:contentTypeScope="" ma:versionID="7e0d496d868eb35b4526e56ee52dcb43">
  <xsd:schema xmlns:xsd="http://www.w3.org/2001/XMLSchema" xmlns:xs="http://www.w3.org/2001/XMLSchema" xmlns:p="http://schemas.microsoft.com/office/2006/metadata/properties" xmlns:ns3="f8ac5e7d-7b7d-46e0-8d8a-f4f02b48db66" targetNamespace="http://schemas.microsoft.com/office/2006/metadata/properties" ma:root="true" ma:fieldsID="f75768e4d9ffa2fc81b9961ec3a4fd08" ns3:_="">
    <xsd:import namespace="f8ac5e7d-7b7d-46e0-8d8a-f4f02b48db6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_activity"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ac5e7d-7b7d-46e0-8d8a-f4f02b48db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documentManagement/types"/>
    <ds:schemaRef ds:uri="http://purl.org/dc/terms/"/>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f8ac5e7d-7b7d-46e0-8d8a-f4f02b48db66"/>
    <ds:schemaRef ds:uri="http://www.w3.org/XML/1998/namespace"/>
    <ds:schemaRef ds:uri="http://purl.org/dc/dcmitype/"/>
  </ds:schemaRefs>
</ds:datastoreItem>
</file>

<file path=customXml/itemProps3.xml><?xml version="1.0" encoding="utf-8"?>
<ds:datastoreItem xmlns:ds="http://schemas.openxmlformats.org/officeDocument/2006/customXml" ds:itemID="{7E4D9CE4-8E5E-4A37-B297-29E36CD094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ac5e7d-7b7d-46e0-8d8a-f4f02b48db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{D086D01B-2636-4F32-9218-8DBA069868CB}TF55c86556-70ea-476e-aa05-13a38f2d5b0ddd87a974_win32-3b1ac6a0ede5</Template>
  <TotalTime>934</TotalTime>
  <Words>532</Words>
  <Application>Microsoft Office PowerPoint</Application>
  <PresentationFormat>Widescreen</PresentationFormat>
  <Paragraphs>40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Avenir Next LT Pro</vt:lpstr>
      <vt:lpstr>Calibri</vt:lpstr>
      <vt:lpstr>Custom</vt:lpstr>
      <vt:lpstr>Executive Summary</vt:lpstr>
      <vt:lpstr>Context</vt:lpstr>
      <vt:lpstr>Business Outlook​</vt:lpstr>
      <vt:lpstr>Problem &amp; Data</vt:lpstr>
      <vt:lpstr>Results</vt:lpstr>
      <vt:lpstr>Results</vt:lpstr>
      <vt:lpstr>Pilot Plan &amp; MLops</vt:lpstr>
      <vt:lpstr>Possible risks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ANGEL IVAN AHUMADA</dc:creator>
  <cp:lastModifiedBy>ANGEL IVAN AHUMADA</cp:lastModifiedBy>
  <cp:revision>3</cp:revision>
  <dcterms:created xsi:type="dcterms:W3CDTF">2025-10-12T00:37:29Z</dcterms:created>
  <dcterms:modified xsi:type="dcterms:W3CDTF">2025-10-12T16:11:52Z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0x010100C0FB48E7781CB14ABDFC5701083D6948</vt:lpwstr>
  </property>
</Properties>
</file>